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355" r:id="rId2"/>
    <p:sldId id="376" r:id="rId3"/>
    <p:sldId id="375" r:id="rId4"/>
    <p:sldId id="374" r:id="rId5"/>
    <p:sldId id="383" r:id="rId6"/>
    <p:sldId id="379" r:id="rId7"/>
    <p:sldId id="372" r:id="rId8"/>
    <p:sldId id="382" r:id="rId9"/>
    <p:sldId id="384" r:id="rId10"/>
    <p:sldId id="385" r:id="rId11"/>
    <p:sldId id="365" r:id="rId12"/>
    <p:sldId id="358" r:id="rId13"/>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snapToObjects="1">
      <p:cViewPr varScale="1">
        <p:scale>
          <a:sx n="82" d="100"/>
          <a:sy n="82" d="100"/>
        </p:scale>
        <p:origin x="691" y="5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12/6/2020</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3</a:t>
            </a:fld>
            <a:endParaRPr lang="en-US" dirty="0"/>
          </a:p>
        </p:txBody>
      </p:sp>
    </p:spTree>
    <p:extLst>
      <p:ext uri="{BB962C8B-B14F-4D97-AF65-F5344CB8AC3E}">
        <p14:creationId xmlns:p14="http://schemas.microsoft.com/office/powerpoint/2010/main" val="8904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6</a:t>
            </a:fld>
            <a:endParaRPr lang="en-US" dirty="0"/>
          </a:p>
        </p:txBody>
      </p:sp>
    </p:spTree>
    <p:extLst>
      <p:ext uri="{BB962C8B-B14F-4D97-AF65-F5344CB8AC3E}">
        <p14:creationId xmlns:p14="http://schemas.microsoft.com/office/powerpoint/2010/main" val="241188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12/6/2020</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12/6/2020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12/6/2020</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9779C6-4101-4979-85C0-B27F59221A13}"/>
              </a:ext>
            </a:extLst>
          </p:cNvPr>
          <p:cNvPicPr/>
          <p:nvPr/>
        </p:nvPicPr>
        <p:blipFill>
          <a:blip r:embed="rId2"/>
          <a:stretch>
            <a:fillRect/>
          </a:stretch>
        </p:blipFill>
        <p:spPr>
          <a:xfrm>
            <a:off x="364490" y="1315959"/>
            <a:ext cx="5731510" cy="4243070"/>
          </a:xfrm>
          <a:prstGeom prst="rect">
            <a:avLst/>
          </a:prstGeom>
        </p:spPr>
      </p:pic>
      <p:pic>
        <p:nvPicPr>
          <p:cNvPr id="9" name="Picture 8">
            <a:extLst>
              <a:ext uri="{FF2B5EF4-FFF2-40B4-BE49-F238E27FC236}">
                <a16:creationId xmlns:a16="http://schemas.microsoft.com/office/drawing/2014/main" id="{0EB2B3AA-182A-4751-A271-96F69DDF553B}"/>
              </a:ext>
            </a:extLst>
          </p:cNvPr>
          <p:cNvPicPr/>
          <p:nvPr/>
        </p:nvPicPr>
        <p:blipFill>
          <a:blip r:embed="rId3"/>
          <a:stretch>
            <a:fillRect/>
          </a:stretch>
        </p:blipFill>
        <p:spPr>
          <a:xfrm>
            <a:off x="6096000" y="1315959"/>
            <a:ext cx="5860881" cy="4243070"/>
          </a:xfrm>
          <a:prstGeom prst="rect">
            <a:avLst/>
          </a:prstGeom>
        </p:spPr>
      </p:pic>
    </p:spTree>
    <p:extLst>
      <p:ext uri="{BB962C8B-B14F-4D97-AF65-F5344CB8AC3E}">
        <p14:creationId xmlns:p14="http://schemas.microsoft.com/office/powerpoint/2010/main" val="354361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PERT CHART</a:t>
            </a:r>
          </a:p>
        </p:txBody>
      </p:sp>
      <p:pic>
        <p:nvPicPr>
          <p:cNvPr id="6" name="Picture 5">
            <a:extLst>
              <a:ext uri="{FF2B5EF4-FFF2-40B4-BE49-F238E27FC236}">
                <a16:creationId xmlns:a16="http://schemas.microsoft.com/office/drawing/2014/main" id="{03263EE1-E4F8-4CA3-82AD-C590B3170679}"/>
              </a:ext>
            </a:extLst>
          </p:cNvPr>
          <p:cNvPicPr/>
          <p:nvPr/>
        </p:nvPicPr>
        <p:blipFill>
          <a:blip r:embed="rId2">
            <a:extLst>
              <a:ext uri="{28A0092B-C50C-407E-A947-70E740481C1C}">
                <a14:useLocalDpi xmlns:a14="http://schemas.microsoft.com/office/drawing/2010/main" val="0"/>
              </a:ext>
            </a:extLst>
          </a:blip>
          <a:stretch>
            <a:fillRect/>
          </a:stretch>
        </p:blipFill>
        <p:spPr>
          <a:xfrm>
            <a:off x="3760237" y="1436914"/>
            <a:ext cx="4767943" cy="5206482"/>
          </a:xfrm>
          <a:prstGeom prst="rect">
            <a:avLst/>
          </a:prstGeom>
        </p:spPr>
      </p:pic>
    </p:spTree>
    <p:extLst>
      <p:ext uri="{BB962C8B-B14F-4D97-AF65-F5344CB8AC3E}">
        <p14:creationId xmlns:p14="http://schemas.microsoft.com/office/powerpoint/2010/main" val="3670753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32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0" y="507492"/>
            <a:ext cx="12192000" cy="1143000"/>
          </a:xfrm>
        </p:spPr>
        <p:txBody>
          <a:bodyPr/>
          <a:lstStyle/>
          <a:p>
            <a:r>
              <a:rPr lang="en-US" b="1" dirty="0"/>
              <a:t>End Sem Presentation</a:t>
            </a:r>
            <a:endParaRPr lang="en-US" dirty="0"/>
          </a:p>
        </p:txBody>
      </p:sp>
      <p:sp>
        <p:nvSpPr>
          <p:cNvPr id="3" name="Rectangle 2"/>
          <p:cNvSpPr/>
          <p:nvPr/>
        </p:nvSpPr>
        <p:spPr>
          <a:xfrm>
            <a:off x="126460" y="1941201"/>
            <a:ext cx="11741285" cy="954107"/>
          </a:xfrm>
          <a:prstGeom prst="rect">
            <a:avLst/>
          </a:prstGeom>
        </p:spPr>
        <p:txBody>
          <a:bodyPr wrap="square">
            <a:spAutoFit/>
          </a:bodyPr>
          <a:lstStyle/>
          <a:p>
            <a:pPr algn="ctr"/>
            <a:r>
              <a:rPr lang="en-US" sz="2800" b="1" dirty="0"/>
              <a:t>Implementing Compression Algorithm and Secure Transmission over UDP Protocol</a:t>
            </a:r>
            <a:endParaRPr lang="en-US" sz="2800" dirty="0">
              <a:latin typeface="Segoe UI Semibold" pitchFamily="34" charset="0"/>
              <a:cs typeface="Segoe UI Semibold" pitchFamily="34" charset="0"/>
            </a:endParaRPr>
          </a:p>
        </p:txBody>
      </p:sp>
      <p:sp>
        <p:nvSpPr>
          <p:cNvPr id="4" name="Rectangle 3"/>
          <p:cNvSpPr/>
          <p:nvPr/>
        </p:nvSpPr>
        <p:spPr>
          <a:xfrm>
            <a:off x="8753856" y="3936832"/>
            <a:ext cx="6096000" cy="1015663"/>
          </a:xfrm>
          <a:prstGeom prst="rect">
            <a:avLst/>
          </a:prstGeom>
        </p:spPr>
        <p:txBody>
          <a:bodyPr>
            <a:spAutoFit/>
          </a:bodyPr>
          <a:lstStyle/>
          <a:p>
            <a:r>
              <a:rPr lang="en-US" sz="2000" b="1" dirty="0"/>
              <a:t>		Project Guide</a:t>
            </a:r>
            <a:br>
              <a:rPr lang="en-US" sz="2000" b="1" dirty="0"/>
            </a:br>
            <a:endParaRPr lang="en-US" sz="2000" b="1" dirty="0"/>
          </a:p>
          <a:p>
            <a:endParaRPr lang="en-US" sz="2000" b="1" dirty="0">
              <a:latin typeface="Segoe UI Semibold" pitchFamily="34" charset="0"/>
              <a:cs typeface="Segoe UI Semibold" pitchFamily="34" charset="0"/>
            </a:endParaRPr>
          </a:p>
        </p:txBody>
      </p:sp>
      <p:sp>
        <p:nvSpPr>
          <p:cNvPr id="5" name="Rectangle 4"/>
          <p:cNvSpPr/>
          <p:nvPr/>
        </p:nvSpPr>
        <p:spPr>
          <a:xfrm>
            <a:off x="8550613" y="4516703"/>
            <a:ext cx="3317132" cy="1015663"/>
          </a:xfrm>
          <a:prstGeom prst="rect">
            <a:avLst/>
          </a:prstGeom>
        </p:spPr>
        <p:txBody>
          <a:bodyPr wrap="square">
            <a:spAutoFit/>
          </a:bodyPr>
          <a:lstStyle/>
          <a:p>
            <a:pPr algn="ctr"/>
            <a:r>
              <a:rPr lang="en-US" sz="2000" b="1" dirty="0"/>
              <a:t>Mr. Ankit Vishnoi</a:t>
            </a:r>
            <a:endParaRPr lang="en-IN" sz="2000" dirty="0"/>
          </a:p>
          <a:p>
            <a:pPr algn="ctr"/>
            <a:r>
              <a:rPr lang="en-US" sz="2000" dirty="0"/>
              <a:t>Assistant Professor</a:t>
            </a:r>
            <a:endParaRPr lang="en-IN" sz="2000" dirty="0"/>
          </a:p>
          <a:p>
            <a:pPr algn="ctr"/>
            <a:r>
              <a:rPr lang="en-US" sz="2000" dirty="0"/>
              <a:t>Department of Systematics</a:t>
            </a:r>
            <a:endParaRPr lang="en-US" sz="2000" dirty="0">
              <a:latin typeface="Segoe UI Semibold" pitchFamily="34" charset="0"/>
              <a:cs typeface="Segoe UI Semibold" pitchFamily="34" charset="0"/>
            </a:endParaRPr>
          </a:p>
        </p:txBody>
      </p:sp>
      <p:sp>
        <p:nvSpPr>
          <p:cNvPr id="6" name="Rectangle 5">
            <a:extLst>
              <a:ext uri="{FF2B5EF4-FFF2-40B4-BE49-F238E27FC236}">
                <a16:creationId xmlns:a16="http://schemas.microsoft.com/office/drawing/2014/main" id="{B2D1D8EA-47A1-4AFD-9ACE-23590DC5CE60}"/>
              </a:ext>
            </a:extLst>
          </p:cNvPr>
          <p:cNvSpPr/>
          <p:nvPr/>
        </p:nvSpPr>
        <p:spPr>
          <a:xfrm>
            <a:off x="499327" y="4362814"/>
            <a:ext cx="6096000" cy="1261884"/>
          </a:xfrm>
          <a:prstGeom prst="rect">
            <a:avLst/>
          </a:prstGeom>
        </p:spPr>
        <p:txBody>
          <a:bodyPr>
            <a:spAutoFit/>
          </a:bodyPr>
          <a:lstStyle/>
          <a:p>
            <a:pPr marR="12700">
              <a:spcAft>
                <a:spcPts val="0"/>
              </a:spcAft>
            </a:pPr>
            <a:r>
              <a:rPr lang="en-US" sz="2000" dirty="0">
                <a:ea typeface="Times New Roman" panose="02020603050405020304" pitchFamily="18" charset="0"/>
              </a:rPr>
              <a:t>Harsh Narain Mathur				R100218020</a:t>
            </a:r>
          </a:p>
          <a:p>
            <a:pPr marR="12700">
              <a:spcAft>
                <a:spcPts val="0"/>
              </a:spcAft>
            </a:pPr>
            <a:r>
              <a:rPr lang="en-US" sz="2000" dirty="0">
                <a:ea typeface="Times New Roman" panose="02020603050405020304" pitchFamily="18" charset="0"/>
              </a:rPr>
              <a:t>Harshit Chauhan					R100218021</a:t>
            </a:r>
          </a:p>
          <a:p>
            <a:pPr marR="12700"/>
            <a:r>
              <a:rPr lang="en-US" sz="2000" dirty="0">
                <a:ea typeface="Times New Roman" panose="02020603050405020304" pitchFamily="18" charset="0"/>
              </a:rPr>
              <a:t>Pranay Mahajan					R100218037</a:t>
            </a:r>
          </a:p>
          <a:p>
            <a:pPr marR="12700">
              <a:spcAft>
                <a:spcPts val="0"/>
              </a:spcAft>
            </a:pPr>
            <a:endParaRPr lang="en-IN" sz="1600" dirty="0">
              <a:ea typeface="Times New Roman" panose="02020603050405020304" pitchFamily="18" charset="0"/>
            </a:endParaRPr>
          </a:p>
        </p:txBody>
      </p:sp>
      <p:sp>
        <p:nvSpPr>
          <p:cNvPr id="7" name="TextBox 6">
            <a:extLst>
              <a:ext uri="{FF2B5EF4-FFF2-40B4-BE49-F238E27FC236}">
                <a16:creationId xmlns:a16="http://schemas.microsoft.com/office/drawing/2014/main" id="{D3A1FBA2-30D1-48E8-B062-2A2B6C42E13F}"/>
              </a:ext>
            </a:extLst>
          </p:cNvPr>
          <p:cNvSpPr txBox="1"/>
          <p:nvPr/>
        </p:nvSpPr>
        <p:spPr>
          <a:xfrm>
            <a:off x="504967" y="3936832"/>
            <a:ext cx="3725839" cy="384721"/>
          </a:xfrm>
          <a:prstGeom prst="rect">
            <a:avLst/>
          </a:prstGeom>
          <a:noFill/>
        </p:spPr>
        <p:txBody>
          <a:bodyPr wrap="square" rtlCol="0">
            <a:spAutoFit/>
          </a:bodyPr>
          <a:lstStyle/>
          <a:p>
            <a:r>
              <a:rPr lang="en-IN" b="1" dirty="0"/>
              <a:t>TEAM MEMBERS</a:t>
            </a:r>
          </a:p>
        </p:txBody>
      </p:sp>
    </p:spTree>
    <p:extLst>
      <p:ext uri="{BB962C8B-B14F-4D97-AF65-F5344CB8AC3E}">
        <p14:creationId xmlns:p14="http://schemas.microsoft.com/office/powerpoint/2010/main" val="85903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23F-66EE-4A69-ABEB-0D8E62C3DCF9}"/>
              </a:ext>
            </a:extLst>
          </p:cNvPr>
          <p:cNvSpPr>
            <a:spLocks noGrp="1"/>
          </p:cNvSpPr>
          <p:nvPr>
            <p:ph type="title"/>
          </p:nvPr>
        </p:nvSpPr>
        <p:spPr>
          <a:xfrm>
            <a:off x="138546" y="937476"/>
            <a:ext cx="12192000" cy="564910"/>
          </a:xfrm>
        </p:spPr>
        <p:txBody>
          <a:bodyPr>
            <a:noAutofit/>
          </a:bodyPr>
          <a:lstStyle/>
          <a:p>
            <a:r>
              <a:rPr lang="en-US" sz="4400" b="1" dirty="0">
                <a:solidFill>
                  <a:schemeClr val="tx1"/>
                </a:solidFill>
                <a:latin typeface="+mj-lt"/>
              </a:rPr>
              <a:t>PROBLEM STATEMENT</a:t>
            </a:r>
          </a:p>
        </p:txBody>
      </p:sp>
      <p:sp>
        <p:nvSpPr>
          <p:cNvPr id="3" name="TextBox 2"/>
          <p:cNvSpPr txBox="1"/>
          <p:nvPr/>
        </p:nvSpPr>
        <p:spPr>
          <a:xfrm>
            <a:off x="907750" y="2559489"/>
            <a:ext cx="10515599" cy="2923877"/>
          </a:xfrm>
          <a:prstGeom prst="rect">
            <a:avLst/>
          </a:prstGeom>
          <a:noFill/>
        </p:spPr>
        <p:txBody>
          <a:bodyPr wrap="square" rtlCol="0">
            <a:spAutoFit/>
          </a:bodyPr>
          <a:lstStyle/>
          <a:p>
            <a:pPr algn="just"/>
            <a:r>
              <a:rPr lang="en-US" sz="3000" dirty="0"/>
              <a:t>To implement Word-based lossless compression algorithm for text files by exploiting the redundancies in the text, compressing  it to represent the input file in less space and simulating channel transmission over UDP protocol. After complete reception, de-compressing it to retrieve the original text file</a:t>
            </a:r>
            <a:r>
              <a:rPr lang="en-US" sz="3200" dirty="0"/>
              <a:t>.</a:t>
            </a:r>
            <a:endParaRPr lang="en-IN" sz="3200" dirty="0"/>
          </a:p>
          <a:p>
            <a:pPr algn="just"/>
            <a:endParaRPr lang="en-US" sz="3200" dirty="0"/>
          </a:p>
        </p:txBody>
      </p:sp>
    </p:spTree>
    <p:extLst>
      <p:ext uri="{BB962C8B-B14F-4D97-AF65-F5344CB8AC3E}">
        <p14:creationId xmlns:p14="http://schemas.microsoft.com/office/powerpoint/2010/main" val="228062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p:txBody>
          <a:bodyPr/>
          <a:lstStyle/>
          <a:p>
            <a:r>
              <a:rPr lang="en-IN" b="1" dirty="0"/>
              <a:t>OBJECTIVES</a:t>
            </a:r>
            <a:endParaRPr lang="en-US" dirty="0"/>
          </a:p>
        </p:txBody>
      </p:sp>
      <p:sp>
        <p:nvSpPr>
          <p:cNvPr id="4" name="Rectangle 3"/>
          <p:cNvSpPr/>
          <p:nvPr/>
        </p:nvSpPr>
        <p:spPr>
          <a:xfrm>
            <a:off x="874295" y="1575533"/>
            <a:ext cx="10972800" cy="3785652"/>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 </a:t>
            </a:r>
          </a:p>
          <a:p>
            <a:pPr marL="457200" lvl="0" indent="-4572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establish a connection between CLIENT and SERVER using socket programming.</a:t>
            </a:r>
          </a:p>
          <a:p>
            <a:pPr marL="457200" lvl="0" indent="-4572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implement compression  algorithm to compress the  text file.</a:t>
            </a:r>
          </a:p>
          <a:p>
            <a:pPr marL="457200" lvl="0" indent="-4572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implement  de-compression algorithm to de-compress the text file.</a:t>
            </a:r>
          </a:p>
          <a:p>
            <a:pPr algn="just"/>
            <a:endParaRPr lang="en-US" sz="2400" dirty="0"/>
          </a:p>
        </p:txBody>
      </p:sp>
    </p:spTree>
    <p:extLst>
      <p:ext uri="{BB962C8B-B14F-4D97-AF65-F5344CB8AC3E}">
        <p14:creationId xmlns:p14="http://schemas.microsoft.com/office/powerpoint/2010/main" val="1379557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8ECB-386E-4485-83D6-ED8556D1E54B}"/>
              </a:ext>
            </a:extLst>
          </p:cNvPr>
          <p:cNvSpPr>
            <a:spLocks noGrp="1"/>
          </p:cNvSpPr>
          <p:nvPr>
            <p:ph type="title"/>
          </p:nvPr>
        </p:nvSpPr>
        <p:spPr>
          <a:xfrm>
            <a:off x="762000" y="579436"/>
            <a:ext cx="10972800" cy="334964"/>
          </a:xfrm>
        </p:spPr>
        <p:txBody>
          <a:bodyPr>
            <a:normAutofit fontScale="90000"/>
          </a:bodyPr>
          <a:lstStyle/>
          <a:p>
            <a:r>
              <a:rPr lang="en-IN" dirty="0"/>
              <a:t>DFD</a:t>
            </a:r>
            <a:br>
              <a:rPr lang="en-IN" dirty="0"/>
            </a:br>
            <a:endParaRPr lang="en-IN" dirty="0"/>
          </a:p>
        </p:txBody>
      </p:sp>
      <p:pic>
        <p:nvPicPr>
          <p:cNvPr id="6" name="Picture 5">
            <a:extLst>
              <a:ext uri="{FF2B5EF4-FFF2-40B4-BE49-F238E27FC236}">
                <a16:creationId xmlns:a16="http://schemas.microsoft.com/office/drawing/2014/main" id="{7D7A7BBF-0C27-420C-9F82-4726BCA35EE4}"/>
              </a:ext>
            </a:extLst>
          </p:cNvPr>
          <p:cNvPicPr>
            <a:picLocks noChangeAspect="1"/>
          </p:cNvPicPr>
          <p:nvPr/>
        </p:nvPicPr>
        <p:blipFill>
          <a:blip r:embed="rId2"/>
          <a:stretch>
            <a:fillRect/>
          </a:stretch>
        </p:blipFill>
        <p:spPr>
          <a:xfrm>
            <a:off x="1763486" y="829196"/>
            <a:ext cx="8462538" cy="5627588"/>
          </a:xfrm>
          <a:prstGeom prst="rect">
            <a:avLst/>
          </a:prstGeom>
        </p:spPr>
      </p:pic>
    </p:spTree>
    <p:extLst>
      <p:ext uri="{BB962C8B-B14F-4D97-AF65-F5344CB8AC3E}">
        <p14:creationId xmlns:p14="http://schemas.microsoft.com/office/powerpoint/2010/main" val="293019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871B-BC2E-4ED7-BDBE-B005866189A7}"/>
              </a:ext>
            </a:extLst>
          </p:cNvPr>
          <p:cNvSpPr>
            <a:spLocks noGrp="1"/>
          </p:cNvSpPr>
          <p:nvPr>
            <p:ph type="title"/>
          </p:nvPr>
        </p:nvSpPr>
        <p:spPr>
          <a:xfrm>
            <a:off x="163773" y="325309"/>
            <a:ext cx="12192000" cy="564910"/>
          </a:xfrm>
        </p:spPr>
        <p:txBody>
          <a:bodyPr>
            <a:noAutofit/>
          </a:bodyPr>
          <a:lstStyle/>
          <a:p>
            <a:r>
              <a:rPr lang="en-IN" sz="4400" b="1" dirty="0"/>
              <a:t>Algorithm for Socket Programming</a:t>
            </a:r>
            <a:endParaRPr lang="en-IN" sz="4400" b="1" dirty="0">
              <a:latin typeface="+mj-lt"/>
            </a:endParaRPr>
          </a:p>
        </p:txBody>
      </p:sp>
      <p:sp>
        <p:nvSpPr>
          <p:cNvPr id="4" name="Rectangle 3"/>
          <p:cNvSpPr/>
          <p:nvPr/>
        </p:nvSpPr>
        <p:spPr>
          <a:xfrm>
            <a:off x="371474" y="1037035"/>
            <a:ext cx="11477625" cy="5632311"/>
          </a:xfrm>
          <a:prstGeom prst="rect">
            <a:avLst/>
          </a:prstGeom>
        </p:spPr>
        <p:txBody>
          <a:bodyPr wrap="square">
            <a:spAutoFit/>
          </a:bodyPr>
          <a:lstStyle/>
          <a:p>
            <a:pPr marL="57150" indent="-6350" algn="just">
              <a:spcAft>
                <a:spcPts val="890"/>
              </a:spcAft>
            </a:pPr>
            <a:r>
              <a:rPr lang="en-US" sz="1800" b="1"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Steps to create a client </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Create a socket using the socket() function in c.</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Initialize the socket address structure as per the server and connect the socket to the address of the server using the connect();</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Receive and send the data using the recv() and send() functions.</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Close the connection by calling the close() function.</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514350" indent="-6350" algn="just">
              <a:spcAft>
                <a:spcPts val="890"/>
              </a:spcAft>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 </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57150" indent="-6350" algn="just">
              <a:spcAft>
                <a:spcPts val="890"/>
              </a:spcAft>
            </a:pPr>
            <a:r>
              <a:rPr lang="en-US" sz="1800" b="1"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Steps to create a server </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Create a socket using the socket() function in c.</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Initialize the socket address structure and bind the socket to an address using the bind() function.</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Listen for connections with the listen() function.</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Accept a connection with the accept() function system call. This call typically blocks until a client connects to the server.</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90"/>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Receive and send data by using the recv() and send() function in c.</a:t>
            </a:r>
            <a:endParaRPr lang="en-IN" sz="1800" dirty="0">
              <a:latin typeface="Cambria" panose="02040503050406030204" pitchFamily="18" charset="0"/>
              <a:ea typeface="Cambria" panose="02040503050406030204" pitchFamily="18" charset="0"/>
              <a:cs typeface="Cambria" panose="02040503050406030204" pitchFamily="18" charset="0"/>
            </a:endParaRPr>
          </a:p>
          <a:p>
            <a:pPr marL="342900" lvl="0" indent="-342900" algn="just">
              <a:spcAft>
                <a:spcPts val="885"/>
              </a:spcAft>
              <a:buFont typeface="Symbol" panose="05050102010706020507" pitchFamily="18" charset="2"/>
              <a:buChar char=""/>
            </a:pPr>
            <a:r>
              <a:rPr lang="en-US" sz="1800" dirty="0">
                <a:solidFill>
                  <a:srgbClr val="000000"/>
                </a:solidFill>
                <a:latin typeface="Times New Roman" panose="02020603050405020304" pitchFamily="18" charset="0"/>
                <a:ea typeface="Times New Roman" panose="02020603050405020304" pitchFamily="18" charset="0"/>
                <a:cs typeface="Cambria" panose="02040503050406030204" pitchFamily="18" charset="0"/>
              </a:rPr>
              <a:t>Close the connection by using the close() function.  </a:t>
            </a:r>
            <a:endParaRPr lang="en-IN" sz="1800" dirty="0">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64300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90" y="469371"/>
            <a:ext cx="11568546" cy="564910"/>
          </a:xfrm>
        </p:spPr>
        <p:txBody>
          <a:bodyPr>
            <a:noAutofit/>
          </a:bodyPr>
          <a:lstStyle/>
          <a:p>
            <a:r>
              <a:rPr lang="en-IN" sz="4400" b="1" dirty="0">
                <a:latin typeface="+mj-lt"/>
              </a:rPr>
              <a:t>HUFFMAN ALGORITHM</a:t>
            </a:r>
            <a:endParaRPr lang="en-IN" sz="4400" b="1" dirty="0">
              <a:solidFill>
                <a:srgbClr val="FF0000"/>
              </a:solidFill>
              <a:latin typeface="+mj-lt"/>
            </a:endParaRPr>
          </a:p>
        </p:txBody>
      </p:sp>
      <p:pic>
        <p:nvPicPr>
          <p:cNvPr id="1026" name="Picture 2" descr="The Flowchart of Huffman Algorithm | Download Scientific Diagram">
            <a:extLst>
              <a:ext uri="{FF2B5EF4-FFF2-40B4-BE49-F238E27FC236}">
                <a16:creationId xmlns:a16="http://schemas.microsoft.com/office/drawing/2014/main" id="{D41319FA-4CF0-496D-9573-9ED6B96B5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607" y="1205108"/>
            <a:ext cx="4086225"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2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AD45-4CA0-4C96-8F3B-9ADF597B3304}"/>
              </a:ext>
            </a:extLst>
          </p:cNvPr>
          <p:cNvSpPr>
            <a:spLocks noGrp="1"/>
          </p:cNvSpPr>
          <p:nvPr>
            <p:ph type="title"/>
          </p:nvPr>
        </p:nvSpPr>
        <p:spPr>
          <a:xfrm>
            <a:off x="0" y="419731"/>
            <a:ext cx="12192000" cy="564910"/>
          </a:xfrm>
        </p:spPr>
        <p:txBody>
          <a:bodyPr>
            <a:noAutofit/>
          </a:bodyPr>
          <a:lstStyle/>
          <a:p>
            <a:r>
              <a:rPr lang="en-IN" sz="4400" b="1" dirty="0">
                <a:latin typeface="+mj-lt"/>
              </a:rPr>
              <a:t>HUFFMAN ENCODING</a:t>
            </a:r>
            <a:endParaRPr lang="en-IN" sz="4400" dirty="0">
              <a:latin typeface="+mj-lt"/>
            </a:endParaRPr>
          </a:p>
        </p:txBody>
      </p:sp>
      <p:pic>
        <p:nvPicPr>
          <p:cNvPr id="3" name="Picture 2">
            <a:extLst>
              <a:ext uri="{FF2B5EF4-FFF2-40B4-BE49-F238E27FC236}">
                <a16:creationId xmlns:a16="http://schemas.microsoft.com/office/drawing/2014/main" id="{B4E386F7-52D0-4BAE-B9EE-3D8E1D7044B0}"/>
              </a:ext>
            </a:extLst>
          </p:cNvPr>
          <p:cNvPicPr>
            <a:picLocks noChangeAspect="1"/>
          </p:cNvPicPr>
          <p:nvPr/>
        </p:nvPicPr>
        <p:blipFill>
          <a:blip r:embed="rId2"/>
          <a:stretch>
            <a:fillRect/>
          </a:stretch>
        </p:blipFill>
        <p:spPr>
          <a:xfrm>
            <a:off x="365150" y="904086"/>
            <a:ext cx="6847413" cy="5351832"/>
          </a:xfrm>
          <a:prstGeom prst="rect">
            <a:avLst/>
          </a:prstGeom>
        </p:spPr>
      </p:pic>
      <p:pic>
        <p:nvPicPr>
          <p:cNvPr id="5" name="Picture 4">
            <a:extLst>
              <a:ext uri="{FF2B5EF4-FFF2-40B4-BE49-F238E27FC236}">
                <a16:creationId xmlns:a16="http://schemas.microsoft.com/office/drawing/2014/main" id="{44F7277A-96D2-40AB-933B-12C4A7FEB9C6}"/>
              </a:ext>
            </a:extLst>
          </p:cNvPr>
          <p:cNvPicPr>
            <a:picLocks noChangeAspect="1"/>
          </p:cNvPicPr>
          <p:nvPr/>
        </p:nvPicPr>
        <p:blipFill>
          <a:blip r:embed="rId3"/>
          <a:stretch>
            <a:fillRect/>
          </a:stretch>
        </p:blipFill>
        <p:spPr>
          <a:xfrm>
            <a:off x="7799031" y="2230697"/>
            <a:ext cx="3181350" cy="1762125"/>
          </a:xfrm>
          <a:prstGeom prst="rect">
            <a:avLst/>
          </a:prstGeom>
        </p:spPr>
      </p:pic>
    </p:spTree>
    <p:extLst>
      <p:ext uri="{BB962C8B-B14F-4D97-AF65-F5344CB8AC3E}">
        <p14:creationId xmlns:p14="http://schemas.microsoft.com/office/powerpoint/2010/main" val="180307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1D94-3F0D-4D27-88A2-63660A9457AF}"/>
              </a:ext>
            </a:extLst>
          </p:cNvPr>
          <p:cNvSpPr>
            <a:spLocks noGrp="1"/>
          </p:cNvSpPr>
          <p:nvPr>
            <p:ph type="title"/>
          </p:nvPr>
        </p:nvSpPr>
        <p:spPr/>
        <p:txBody>
          <a:bodyPr/>
          <a:lstStyle/>
          <a:p>
            <a:r>
              <a:rPr lang="en-IN" b="1" dirty="0"/>
              <a:t>OUTPUT SCREENS</a:t>
            </a:r>
          </a:p>
        </p:txBody>
      </p:sp>
      <p:pic>
        <p:nvPicPr>
          <p:cNvPr id="1026" name="Picture 3">
            <a:extLst>
              <a:ext uri="{FF2B5EF4-FFF2-40B4-BE49-F238E27FC236}">
                <a16:creationId xmlns:a16="http://schemas.microsoft.com/office/drawing/2014/main" id="{16C93CBB-022A-4654-A620-02C9A23F7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90" t="-2" b="-6404"/>
          <a:stretch>
            <a:fillRect/>
          </a:stretch>
        </p:blipFill>
        <p:spPr bwMode="auto">
          <a:xfrm>
            <a:off x="578497" y="1997078"/>
            <a:ext cx="5169159" cy="392823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
            <a:extLst>
              <a:ext uri="{FF2B5EF4-FFF2-40B4-BE49-F238E27FC236}">
                <a16:creationId xmlns:a16="http://schemas.microsoft.com/office/drawing/2014/main" id="{1237C679-7E15-405A-A21E-543587550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278"/>
          <a:stretch>
            <a:fillRect/>
          </a:stretch>
        </p:blipFill>
        <p:spPr bwMode="auto">
          <a:xfrm>
            <a:off x="5949820" y="1988361"/>
            <a:ext cx="5428727" cy="39282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97054A7F-D429-45FE-BE99-F423BC5ABD1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6">
            <a:extLst>
              <a:ext uri="{FF2B5EF4-FFF2-40B4-BE49-F238E27FC236}">
                <a16:creationId xmlns:a16="http://schemas.microsoft.com/office/drawing/2014/main" id="{1557FECC-03C1-43CA-90FB-A39180285209}"/>
              </a:ext>
            </a:extLst>
          </p:cNvPr>
          <p:cNvSpPr>
            <a:spLocks noChangeArrowheads="1"/>
          </p:cNvSpPr>
          <p:nvPr/>
        </p:nvSpPr>
        <p:spPr bwMode="auto">
          <a:xfrm>
            <a:off x="0" y="411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7">
            <a:extLst>
              <a:ext uri="{FF2B5EF4-FFF2-40B4-BE49-F238E27FC236}">
                <a16:creationId xmlns:a16="http://schemas.microsoft.com/office/drawing/2014/main" id="{609A312D-50BF-4BF1-869D-E50B2FA61537}"/>
              </a:ext>
            </a:extLst>
          </p:cNvPr>
          <p:cNvSpPr>
            <a:spLocks noChangeArrowheads="1"/>
          </p:cNvSpPr>
          <p:nvPr/>
        </p:nvSpPr>
        <p:spPr bwMode="auto">
          <a:xfrm>
            <a:off x="0" y="8061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9230949A-AFF4-4847-8F1B-427421C329BF}"/>
              </a:ext>
            </a:extLst>
          </p:cNvPr>
          <p:cNvSpPr>
            <a:spLocks noChangeArrowheads="1"/>
          </p:cNvSpPr>
          <p:nvPr/>
        </p:nvSpPr>
        <p:spPr bwMode="auto">
          <a:xfrm>
            <a:off x="0" y="12282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9">
            <a:extLst>
              <a:ext uri="{FF2B5EF4-FFF2-40B4-BE49-F238E27FC236}">
                <a16:creationId xmlns:a16="http://schemas.microsoft.com/office/drawing/2014/main" id="{857A3F85-9ECE-4B54-A066-FBAD2047A06A}"/>
              </a:ext>
            </a:extLst>
          </p:cNvPr>
          <p:cNvSpPr>
            <a:spLocks noChangeArrowheads="1"/>
          </p:cNvSpPr>
          <p:nvPr/>
        </p:nvSpPr>
        <p:spPr bwMode="auto">
          <a:xfrm>
            <a:off x="0" y="16351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39022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8979</TotalTime>
  <Words>308</Words>
  <Application>Microsoft Office PowerPoint</Application>
  <PresentationFormat>Widescreen</PresentationFormat>
  <Paragraphs>38</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vt:lpstr>
      <vt:lpstr>Segoe UI Semibold</vt:lpstr>
      <vt:lpstr>Symbol</vt:lpstr>
      <vt:lpstr>Times New Roman</vt:lpstr>
      <vt:lpstr>Office Theme</vt:lpstr>
      <vt:lpstr>PowerPoint Presentation</vt:lpstr>
      <vt:lpstr>End Sem Presentation</vt:lpstr>
      <vt:lpstr>PROBLEM STATEMENT</vt:lpstr>
      <vt:lpstr>OBJECTIVES</vt:lpstr>
      <vt:lpstr>DFD </vt:lpstr>
      <vt:lpstr>Algorithm for Socket Programming</vt:lpstr>
      <vt:lpstr>HUFFMAN ALGORITHM</vt:lpstr>
      <vt:lpstr>HUFFMAN ENCODING</vt:lpstr>
      <vt:lpstr>OUTPUT SCREENS</vt:lpstr>
      <vt:lpstr>PowerPoint Presentation</vt:lpstr>
      <vt:lpstr>PERT CHART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Pranay Mahajan</cp:lastModifiedBy>
  <cp:revision>675</cp:revision>
  <cp:lastPrinted>2017-08-16T11:40:20Z</cp:lastPrinted>
  <dcterms:created xsi:type="dcterms:W3CDTF">2017-08-14T08:34:40Z</dcterms:created>
  <dcterms:modified xsi:type="dcterms:W3CDTF">2020-12-06T05:23:13Z</dcterms:modified>
</cp:coreProperties>
</file>